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BB9A54AB-CCA3-450C-927C-A889E269B3D7}" type="datetimeFigureOut">
              <a:rPr lang="en-IN" smtClean="0"/>
              <a:t>01-08-2016</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FB377D8A-B8B5-407B-810C-CCC0CE8695C6}" type="slidenum">
              <a:rPr lang="en-IN" smtClean="0"/>
              <a:t>‹#›</a:t>
            </a:fld>
            <a:endParaRPr lang="en-IN"/>
          </a:p>
        </p:txBody>
      </p:sp>
    </p:spTree>
    <p:extLst>
      <p:ext uri="{BB962C8B-B14F-4D97-AF65-F5344CB8AC3E}">
        <p14:creationId xmlns:p14="http://schemas.microsoft.com/office/powerpoint/2010/main" val="2089308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B377D8A-B8B5-407B-810C-CCC0CE8695C6}" type="slidenum">
              <a:rPr lang="en-IN" smtClean="0"/>
              <a:t>2</a:t>
            </a:fld>
            <a:endParaRPr lang="en-IN"/>
          </a:p>
        </p:txBody>
      </p:sp>
    </p:spTree>
    <p:extLst>
      <p:ext uri="{BB962C8B-B14F-4D97-AF65-F5344CB8AC3E}">
        <p14:creationId xmlns:p14="http://schemas.microsoft.com/office/powerpoint/2010/main" val="269248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cewacor.nic.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IN" sz="9600" b="1" i="1" u="sng" dirty="0" smtClean="0">
                <a:solidFill>
                  <a:srgbClr val="002060"/>
                </a:solidFill>
              </a:rPr>
              <a:t>EMPLOYEE USER</a:t>
            </a:r>
            <a:br>
              <a:rPr lang="en-IN" sz="9600" b="1" i="1" u="sng" dirty="0" smtClean="0">
                <a:solidFill>
                  <a:srgbClr val="002060"/>
                </a:solidFill>
              </a:rPr>
            </a:br>
            <a:r>
              <a:rPr lang="en-IN" sz="9600" b="1" i="1" u="sng" dirty="0" smtClean="0">
                <a:solidFill>
                  <a:srgbClr val="002060"/>
                </a:solidFill>
              </a:rPr>
              <a:t> MANUAL</a:t>
            </a:r>
            <a:endParaRPr lang="en-IN" sz="9600" b="1" i="1" u="sng" dirty="0">
              <a:solidFill>
                <a:srgbClr val="002060"/>
              </a:solidFill>
            </a:endParaRPr>
          </a:p>
        </p:txBody>
      </p:sp>
    </p:spTree>
    <p:extLst>
      <p:ext uri="{BB962C8B-B14F-4D97-AF65-F5344CB8AC3E}">
        <p14:creationId xmlns:p14="http://schemas.microsoft.com/office/powerpoint/2010/main" val="3159044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399"/>
            <a:ext cx="7772400" cy="990601"/>
          </a:xfrm>
        </p:spPr>
        <p:txBody>
          <a:bodyPr>
            <a:noAutofit/>
          </a:bodyPr>
          <a:lstStyle/>
          <a:p>
            <a:r>
              <a:rPr lang="en-IN" sz="4000" dirty="0" smtClean="0"/>
              <a:t> </a:t>
            </a:r>
            <a:r>
              <a:rPr lang="en-IN" sz="3600" dirty="0" smtClean="0"/>
              <a:t>EMPLOYEE REGISTRATION AND </a:t>
            </a:r>
            <a:br>
              <a:rPr lang="en-IN" sz="3600" dirty="0" smtClean="0"/>
            </a:br>
            <a:r>
              <a:rPr lang="en-IN" sz="3600" dirty="0" smtClean="0"/>
              <a:t>LOG-IN</a:t>
            </a:r>
            <a:endParaRPr lang="en-IN" sz="3600" dirty="0"/>
          </a:p>
        </p:txBody>
      </p:sp>
      <p:sp>
        <p:nvSpPr>
          <p:cNvPr id="3" name="Subtitle 2"/>
          <p:cNvSpPr>
            <a:spLocks noGrp="1"/>
          </p:cNvSpPr>
          <p:nvPr>
            <p:ph type="subTitle" idx="1"/>
          </p:nvPr>
        </p:nvSpPr>
        <p:spPr>
          <a:xfrm>
            <a:off x="304800" y="1219200"/>
            <a:ext cx="8458200" cy="5334000"/>
          </a:xfrm>
        </p:spPr>
        <p:txBody>
          <a:bodyPr>
            <a:normAutofit fontScale="85000" lnSpcReduction="20000"/>
          </a:bodyPr>
          <a:lstStyle/>
          <a:p>
            <a:pPr algn="just"/>
            <a:r>
              <a:rPr lang="en-IN" sz="2000" dirty="0" smtClean="0"/>
              <a:t>       </a:t>
            </a:r>
            <a:r>
              <a:rPr lang="en-IN" sz="2800" b="1" i="1" dirty="0" smtClean="0">
                <a:solidFill>
                  <a:srgbClr val="00B050"/>
                </a:solidFill>
              </a:rPr>
              <a:t>PLEASE FOLLOW THE FOLLOWING STEPS FOR REGISTRATION</a:t>
            </a:r>
          </a:p>
          <a:p>
            <a:pPr marL="457200" indent="-457200" algn="just">
              <a:buFont typeface="Wingdings" pitchFamily="2" charset="2"/>
              <a:buChar char="Ø"/>
            </a:pPr>
            <a:r>
              <a:rPr lang="en-IN" sz="2100" b="1" i="1" dirty="0" smtClean="0">
                <a:solidFill>
                  <a:srgbClr val="FF0000"/>
                </a:solidFill>
              </a:rPr>
              <a:t>LOG-IN CWC WEBSITE </a:t>
            </a:r>
            <a:r>
              <a:rPr lang="en-IN" sz="2100" b="1" i="1" dirty="0" smtClean="0">
                <a:solidFill>
                  <a:srgbClr val="FF0000"/>
                </a:solidFill>
                <a:hlinkClick r:id="rId3"/>
              </a:rPr>
              <a:t>www.cewacor.nic.in</a:t>
            </a:r>
            <a:r>
              <a:rPr lang="en-IN" sz="2100" b="1" i="1" dirty="0" smtClean="0">
                <a:solidFill>
                  <a:srgbClr val="FF0000"/>
                </a:solidFill>
              </a:rPr>
              <a:t> or GOOGLE CWC</a:t>
            </a:r>
          </a:p>
          <a:p>
            <a:pPr marL="457200" indent="-457200" algn="just">
              <a:buFont typeface="Wingdings" pitchFamily="2" charset="2"/>
              <a:buChar char="Ø"/>
            </a:pPr>
            <a:r>
              <a:rPr lang="en-IN" sz="2100" b="1" i="1" dirty="0" smtClean="0">
                <a:solidFill>
                  <a:srgbClr val="FF0000"/>
                </a:solidFill>
              </a:rPr>
              <a:t>CLICK CWC PENSION BLINKING AT THE BOTTOM OF YOUR LEFTSIDE OR RIGHT SIDE OF THE SCREEN.</a:t>
            </a:r>
          </a:p>
          <a:p>
            <a:pPr marL="457200" indent="-457200" algn="just">
              <a:buFont typeface="Wingdings" pitchFamily="2" charset="2"/>
              <a:buChar char="Ø"/>
            </a:pPr>
            <a:r>
              <a:rPr lang="en-IN" sz="2100" dirty="0" smtClean="0">
                <a:solidFill>
                  <a:srgbClr val="FF0000"/>
                </a:solidFill>
              </a:rPr>
              <a:t>CLICK ON EMPLOYEE REGISTRATION</a:t>
            </a:r>
          </a:p>
          <a:p>
            <a:pPr marL="457200" indent="-457200" algn="just">
              <a:buFont typeface="Wingdings" pitchFamily="2" charset="2"/>
              <a:buChar char="Ø"/>
            </a:pPr>
            <a:r>
              <a:rPr lang="en-IN" sz="2100" dirty="0" smtClean="0">
                <a:solidFill>
                  <a:srgbClr val="FF0000"/>
                </a:solidFill>
              </a:rPr>
              <a:t>ENTER YOUR CPF/EMP CODE</a:t>
            </a:r>
          </a:p>
          <a:p>
            <a:pPr marL="457200" indent="-457200" algn="just">
              <a:buFont typeface="Wingdings" pitchFamily="2" charset="2"/>
              <a:buChar char="Ø"/>
            </a:pPr>
            <a:r>
              <a:rPr lang="en-IN" sz="2100" dirty="0" smtClean="0">
                <a:solidFill>
                  <a:srgbClr val="FF0000"/>
                </a:solidFill>
              </a:rPr>
              <a:t>ENTER YOUR DATE OF BIRTH</a:t>
            </a:r>
          </a:p>
          <a:p>
            <a:pPr marL="457200" indent="-457200" algn="just">
              <a:buFont typeface="Wingdings" pitchFamily="2" charset="2"/>
              <a:buChar char="Ø"/>
            </a:pPr>
            <a:r>
              <a:rPr lang="en-IN" sz="2100" dirty="0" smtClean="0">
                <a:solidFill>
                  <a:srgbClr val="FF0000"/>
                </a:solidFill>
              </a:rPr>
              <a:t>ENTER PASSWORD OF YOUR CHOICE</a:t>
            </a:r>
          </a:p>
          <a:p>
            <a:pPr marL="457200" indent="-457200" algn="just">
              <a:buFont typeface="Wingdings" pitchFamily="2" charset="2"/>
              <a:buChar char="Ø"/>
            </a:pPr>
            <a:r>
              <a:rPr lang="en-IN" sz="2100" dirty="0" smtClean="0">
                <a:solidFill>
                  <a:srgbClr val="FF0000"/>
                </a:solidFill>
              </a:rPr>
              <a:t>RE-ENTER YOUR PASSWORD</a:t>
            </a:r>
          </a:p>
          <a:p>
            <a:pPr marL="457200" indent="-457200" algn="just">
              <a:buFont typeface="Wingdings" pitchFamily="2" charset="2"/>
              <a:buChar char="Ø"/>
            </a:pPr>
            <a:r>
              <a:rPr lang="en-IN" sz="2100" dirty="0" smtClean="0">
                <a:solidFill>
                  <a:srgbClr val="FF0000"/>
                </a:solidFill>
              </a:rPr>
              <a:t>CLICK REGISTER</a:t>
            </a:r>
          </a:p>
          <a:p>
            <a:pPr marL="457200" indent="-457200" algn="just">
              <a:buFont typeface="Wingdings" pitchFamily="2" charset="2"/>
              <a:buChar char="Ø"/>
            </a:pPr>
            <a:r>
              <a:rPr lang="en-IN" sz="2100" dirty="0" smtClean="0">
                <a:solidFill>
                  <a:srgbClr val="FF0000"/>
                </a:solidFill>
              </a:rPr>
              <a:t>AFTER CLICKING REGISTER AN OTP (ONE TIME PASSWORD) WILL BE SENT AT YOUR ALREADY REGISTERD MOBILE NO.</a:t>
            </a:r>
          </a:p>
          <a:p>
            <a:pPr marL="457200" indent="-457200" algn="just">
              <a:buFont typeface="Wingdings" pitchFamily="2" charset="2"/>
              <a:buChar char="Ø"/>
            </a:pPr>
            <a:r>
              <a:rPr lang="en-IN" sz="2100" dirty="0" smtClean="0">
                <a:solidFill>
                  <a:srgbClr val="FF0000"/>
                </a:solidFill>
              </a:rPr>
              <a:t>AFTER ENTERING OTP </a:t>
            </a:r>
          </a:p>
          <a:p>
            <a:pPr marL="457200" indent="-457200" algn="just">
              <a:buFont typeface="Wingdings" pitchFamily="2" charset="2"/>
              <a:buChar char="Ø"/>
            </a:pPr>
            <a:r>
              <a:rPr lang="en-IN" sz="2100" dirty="0" smtClean="0">
                <a:solidFill>
                  <a:srgbClr val="FF0000"/>
                </a:solidFill>
              </a:rPr>
              <a:t>YOU WILL BE REGISTERED</a:t>
            </a:r>
          </a:p>
          <a:p>
            <a:pPr marL="457200" indent="-457200" algn="just">
              <a:buFont typeface="Wingdings" pitchFamily="2" charset="2"/>
              <a:buChar char="Ø"/>
            </a:pPr>
            <a:r>
              <a:rPr lang="en-IN" sz="2100" dirty="0" smtClean="0">
                <a:solidFill>
                  <a:srgbClr val="FF0000"/>
                </a:solidFill>
              </a:rPr>
              <a:t>IN CASE OF NOT REGISTERING PLEASE CONTACT YOUR CONCERENED RO/CC OR  CWC, PENSION CELL, CO, NEW DELHI. THE CONTACT NO. OF CWC PENSION CELL CO IS </a:t>
            </a:r>
            <a:r>
              <a:rPr lang="en-IN" sz="2100" b="1" dirty="0" smtClean="0">
                <a:solidFill>
                  <a:srgbClr val="FF0000"/>
                </a:solidFill>
              </a:rPr>
              <a:t>011-26566648</a:t>
            </a:r>
            <a:r>
              <a:rPr lang="en-IN" sz="2100" dirty="0" smtClean="0">
                <a:solidFill>
                  <a:srgbClr val="FF0000"/>
                </a:solidFill>
              </a:rPr>
              <a:t>, E-MAIL ID </a:t>
            </a:r>
            <a:r>
              <a:rPr lang="en-IN" sz="2100" b="1" dirty="0" smtClean="0">
                <a:solidFill>
                  <a:srgbClr val="FF0000"/>
                </a:solidFill>
              </a:rPr>
              <a:t>cwcpensiontrust@yahoo.com</a:t>
            </a:r>
          </a:p>
          <a:p>
            <a:pPr marL="457200" indent="-457200" algn="just">
              <a:buFont typeface="Wingdings" pitchFamily="2" charset="2"/>
              <a:buChar char="Ø"/>
            </a:pPr>
            <a:r>
              <a:rPr lang="en-IN" sz="2100" b="1" i="1" dirty="0" smtClean="0">
                <a:solidFill>
                  <a:srgbClr val="FF0000"/>
                </a:solidFill>
              </a:rPr>
              <a:t>AFTER REGISTRATION YOU MAY LOG-IN TO YOUR ACCOUNT BY ENTERING YOUR CPF/EMP. CODE IN USER NAME COLUMN AND YOUR PASSWORD.</a:t>
            </a:r>
          </a:p>
          <a:p>
            <a:pPr algn="just"/>
            <a:endParaRPr lang="en-IN" sz="2100" dirty="0" smtClean="0"/>
          </a:p>
          <a:p>
            <a:pPr marL="457200" indent="-457200" algn="just">
              <a:buFont typeface="Wingdings" pitchFamily="2" charset="2"/>
              <a:buChar char="Ø"/>
            </a:pPr>
            <a:endParaRPr lang="en-IN" dirty="0"/>
          </a:p>
        </p:txBody>
      </p:sp>
    </p:spTree>
    <p:extLst>
      <p:ext uri="{BB962C8B-B14F-4D97-AF65-F5344CB8AC3E}">
        <p14:creationId xmlns:p14="http://schemas.microsoft.com/office/powerpoint/2010/main" val="66182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N" dirty="0" smtClean="0"/>
              <a:t>FORGOT OR LOST THE PASSWORD</a:t>
            </a:r>
            <a:endParaRPr lang="en-IN" dirty="0"/>
          </a:p>
        </p:txBody>
      </p:sp>
      <p:sp>
        <p:nvSpPr>
          <p:cNvPr id="3" name="Content Placeholder 2"/>
          <p:cNvSpPr>
            <a:spLocks noGrp="1"/>
          </p:cNvSpPr>
          <p:nvPr>
            <p:ph idx="1"/>
          </p:nvPr>
        </p:nvSpPr>
        <p:spPr>
          <a:xfrm>
            <a:off x="457200" y="1219200"/>
            <a:ext cx="8382000" cy="5334000"/>
          </a:xfrm>
        </p:spPr>
        <p:txBody>
          <a:bodyPr>
            <a:normAutofit fontScale="25000" lnSpcReduction="20000"/>
          </a:bodyPr>
          <a:lstStyle/>
          <a:p>
            <a:pPr marL="0" indent="0">
              <a:buNone/>
            </a:pPr>
            <a:r>
              <a:rPr lang="en-IN" sz="2000" b="1" i="1" dirty="0" smtClean="0"/>
              <a:t> </a:t>
            </a:r>
            <a:r>
              <a:rPr lang="en-IN" sz="8600" b="1" i="1" dirty="0" smtClean="0">
                <a:solidFill>
                  <a:srgbClr val="00B050"/>
                </a:solidFill>
              </a:rPr>
              <a:t>IN CASE IF ANY EMPLOYEE FORGOT OR LOST THE PASSWORD </a:t>
            </a:r>
            <a:r>
              <a:rPr lang="en-IN" sz="8600" b="1" i="1" dirty="0" smtClean="0">
                <a:solidFill>
                  <a:srgbClr val="00B050"/>
                </a:solidFill>
              </a:rPr>
              <a:t>FOLLOW </a:t>
            </a:r>
            <a:r>
              <a:rPr lang="en-IN" sz="8600" b="1" i="1" dirty="0" smtClean="0">
                <a:solidFill>
                  <a:srgbClr val="00B050"/>
                </a:solidFill>
              </a:rPr>
              <a:t>THE FOLLOWING STEPS.</a:t>
            </a:r>
          </a:p>
          <a:p>
            <a:pPr>
              <a:buFont typeface="Wingdings" pitchFamily="2" charset="2"/>
              <a:buChar char="Ø"/>
            </a:pPr>
            <a:r>
              <a:rPr lang="en-IN" sz="8000" dirty="0" smtClean="0">
                <a:solidFill>
                  <a:srgbClr val="FF0000"/>
                </a:solidFill>
              </a:rPr>
              <a:t>CLICK FORGOT PASSWORD</a:t>
            </a:r>
          </a:p>
          <a:p>
            <a:pPr>
              <a:buFont typeface="Wingdings" pitchFamily="2" charset="2"/>
              <a:buChar char="Ø"/>
            </a:pPr>
            <a:r>
              <a:rPr lang="en-IN" sz="8000" dirty="0" smtClean="0">
                <a:solidFill>
                  <a:srgbClr val="FF0000"/>
                </a:solidFill>
              </a:rPr>
              <a:t>ENTER CPF CODE</a:t>
            </a:r>
          </a:p>
          <a:p>
            <a:pPr>
              <a:buFont typeface="Wingdings" pitchFamily="2" charset="2"/>
              <a:buChar char="Ø"/>
            </a:pPr>
            <a:r>
              <a:rPr lang="en-IN" sz="8000" dirty="0" smtClean="0">
                <a:solidFill>
                  <a:srgbClr val="FF0000"/>
                </a:solidFill>
              </a:rPr>
              <a:t>ENTER DATE OF BIRTH</a:t>
            </a:r>
          </a:p>
          <a:p>
            <a:pPr>
              <a:buFont typeface="Wingdings" pitchFamily="2" charset="2"/>
              <a:buChar char="Ø"/>
            </a:pPr>
            <a:r>
              <a:rPr lang="en-IN" sz="8000" dirty="0" smtClean="0">
                <a:solidFill>
                  <a:srgbClr val="FF0000"/>
                </a:solidFill>
              </a:rPr>
              <a:t>CLICK SUBMIT</a:t>
            </a:r>
          </a:p>
          <a:p>
            <a:pPr>
              <a:buFont typeface="Wingdings" pitchFamily="2" charset="2"/>
              <a:buChar char="Ø"/>
            </a:pPr>
            <a:r>
              <a:rPr lang="en-IN" sz="8000" dirty="0" smtClean="0">
                <a:solidFill>
                  <a:srgbClr val="FF0000"/>
                </a:solidFill>
              </a:rPr>
              <a:t>NEW PASSWORD WILL BE SENT AT YOUR REGISTERED MOB. NO. AND E-MAIL-ID </a:t>
            </a:r>
          </a:p>
          <a:p>
            <a:pPr>
              <a:buFont typeface="Wingdings" pitchFamily="2" charset="2"/>
              <a:buChar char="Ø"/>
            </a:pPr>
            <a:r>
              <a:rPr lang="en-IN" sz="8000" dirty="0" smtClean="0">
                <a:solidFill>
                  <a:srgbClr val="FF0000"/>
                </a:solidFill>
              </a:rPr>
              <a:t>THAT MAY BE USED FOR LOG-IN TO YOUR ACCOUNT BY ADOPTING LOG-IN PROCEDURE. YOU MAY CHANGE YOUR PASS WORD AFTER </a:t>
            </a:r>
            <a:r>
              <a:rPr lang="en-IN" sz="8000" dirty="0" err="1" smtClean="0">
                <a:solidFill>
                  <a:srgbClr val="FF0000"/>
                </a:solidFill>
              </a:rPr>
              <a:t>Ist</a:t>
            </a:r>
            <a:r>
              <a:rPr lang="en-IN" sz="8000" dirty="0" smtClean="0">
                <a:solidFill>
                  <a:srgbClr val="FF0000"/>
                </a:solidFill>
              </a:rPr>
              <a:t> LOG-IN, IF WANT TO CHANGE PASSWORD.</a:t>
            </a:r>
          </a:p>
          <a:p>
            <a:pPr>
              <a:buFont typeface="Wingdings" pitchFamily="2" charset="2"/>
              <a:buChar char="Ø"/>
            </a:pPr>
            <a:r>
              <a:rPr lang="en-IN" sz="8000" dirty="0" smtClean="0">
                <a:solidFill>
                  <a:srgbClr val="FF0000"/>
                </a:solidFill>
              </a:rPr>
              <a:t>IN CASE OF DEATH OF ANY MEMBER/EMPLOYEE AND LOST OF  MOBILE NUMBER/E-MAIL ID, PLEASE CONTACT  THE </a:t>
            </a:r>
            <a:r>
              <a:rPr lang="en-IN" sz="8000" b="1" dirty="0" smtClean="0">
                <a:solidFill>
                  <a:srgbClr val="FF0000"/>
                </a:solidFill>
              </a:rPr>
              <a:t>CONCERENED RO/CO OR CWC PENSION CELL,CO, NEW DELHI.  THE CONTACT NO.  OF CWC, PENSION CELL, CO, NEW DELHI IS  011-26566648 AND E-MAIL ID IS </a:t>
            </a:r>
            <a:r>
              <a:rPr lang="en-IN" sz="8000" b="1" dirty="0" err="1" smtClean="0">
                <a:solidFill>
                  <a:srgbClr val="FF0000"/>
                </a:solidFill>
              </a:rPr>
              <a:t>cwcpensiontrust</a:t>
            </a:r>
            <a:r>
              <a:rPr lang="en-IN" sz="8000" b="1" dirty="0" smtClean="0">
                <a:solidFill>
                  <a:srgbClr val="FF0000"/>
                </a:solidFill>
              </a:rPr>
              <a:t>@ yahoo.com</a:t>
            </a:r>
          </a:p>
          <a:p>
            <a:pPr>
              <a:buFont typeface="Wingdings" pitchFamily="2" charset="2"/>
              <a:buChar char="Ø"/>
            </a:pPr>
            <a:endParaRPr lang="en-IN" sz="8000" dirty="0" smtClean="0"/>
          </a:p>
          <a:p>
            <a:pPr>
              <a:buFont typeface="Wingdings" pitchFamily="2" charset="2"/>
              <a:buChar char="Ø"/>
            </a:pPr>
            <a:endParaRPr lang="en-IN" sz="5000" dirty="0" smtClean="0"/>
          </a:p>
          <a:p>
            <a:pPr>
              <a:buFont typeface="Wingdings" pitchFamily="2" charset="2"/>
              <a:buChar char="Ø"/>
            </a:pPr>
            <a:endParaRPr lang="en-IN" sz="2000" dirty="0" smtClean="0"/>
          </a:p>
          <a:p>
            <a:pPr>
              <a:buFont typeface="Wingdings" pitchFamily="2" charset="2"/>
              <a:buChar char="Ø"/>
            </a:pPr>
            <a:endParaRPr lang="en-IN" sz="2000" dirty="0" smtClean="0"/>
          </a:p>
          <a:p>
            <a:pPr marL="0" indent="0">
              <a:buNone/>
            </a:pPr>
            <a:r>
              <a:rPr lang="en-IN" sz="2000" dirty="0" smtClean="0"/>
              <a:t> </a:t>
            </a:r>
            <a:endParaRPr lang="en-IN" sz="2000" dirty="0"/>
          </a:p>
        </p:txBody>
      </p:sp>
    </p:spTree>
    <p:extLst>
      <p:ext uri="{BB962C8B-B14F-4D97-AF65-F5344CB8AC3E}">
        <p14:creationId xmlns:p14="http://schemas.microsoft.com/office/powerpoint/2010/main" val="1757571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C00000"/>
                </a:solidFill>
              </a:rPr>
              <a:t>ACCESSIBLE INFORMATIONS OF YOUR </a:t>
            </a:r>
            <a:r>
              <a:rPr lang="en-IN" dirty="0" smtClean="0">
                <a:solidFill>
                  <a:srgbClr val="C00000"/>
                </a:solidFill>
              </a:rPr>
              <a:t>ACCOUNTS</a:t>
            </a:r>
            <a:endParaRPr lang="en-IN" dirty="0">
              <a:solidFill>
                <a:srgbClr val="C00000"/>
              </a:solidFill>
            </a:endParaRPr>
          </a:p>
        </p:txBody>
      </p:sp>
      <p:sp>
        <p:nvSpPr>
          <p:cNvPr id="3" name="Content Placeholder 2"/>
          <p:cNvSpPr>
            <a:spLocks noGrp="1"/>
          </p:cNvSpPr>
          <p:nvPr>
            <p:ph idx="1"/>
          </p:nvPr>
        </p:nvSpPr>
        <p:spPr>
          <a:xfrm>
            <a:off x="457200" y="1371600"/>
            <a:ext cx="8229600" cy="5257800"/>
          </a:xfrm>
        </p:spPr>
        <p:txBody>
          <a:bodyPr>
            <a:normAutofit fontScale="92500" lnSpcReduction="20000"/>
          </a:bodyPr>
          <a:lstStyle/>
          <a:p>
            <a:pPr marL="0" indent="0" algn="just">
              <a:buNone/>
            </a:pPr>
            <a:r>
              <a:rPr lang="en-IN" dirty="0"/>
              <a:t> </a:t>
            </a:r>
            <a:r>
              <a:rPr lang="en-IN" dirty="0" smtClean="0"/>
              <a:t>    </a:t>
            </a:r>
            <a:r>
              <a:rPr lang="en-IN" b="1" i="1" dirty="0" smtClean="0">
                <a:solidFill>
                  <a:srgbClr val="92D050"/>
                </a:solidFill>
              </a:rPr>
              <a:t>AFTER LOG IN TO YOUR ACCOUNT</a:t>
            </a:r>
          </a:p>
          <a:p>
            <a:pPr algn="just">
              <a:buFont typeface="Wingdings" pitchFamily="2" charset="2"/>
              <a:buChar char="Ø"/>
            </a:pPr>
            <a:r>
              <a:rPr lang="en-IN" sz="2200" b="1" i="1" dirty="0" smtClean="0">
                <a:solidFill>
                  <a:srgbClr val="FF0000"/>
                </a:solidFill>
              </a:rPr>
              <a:t>YOU MAY VIEW ALL THE PENSION RELATED INFORMATIONS AND UP-DATES BY CLICKING NOTICE BOARD BLINKING  AT THE TOP OF LOG-IN PAGE.</a:t>
            </a:r>
          </a:p>
          <a:p>
            <a:pPr algn="just">
              <a:buFont typeface="Wingdings" pitchFamily="2" charset="2"/>
              <a:buChar char="Ø"/>
            </a:pPr>
            <a:r>
              <a:rPr lang="en-IN" sz="2200" dirty="0" smtClean="0">
                <a:solidFill>
                  <a:srgbClr val="FF0000"/>
                </a:solidFill>
              </a:rPr>
              <a:t>YOU MAY VIEW YOUR PROFILE.</a:t>
            </a:r>
          </a:p>
          <a:p>
            <a:pPr algn="just">
              <a:buFont typeface="Wingdings" pitchFamily="2" charset="2"/>
              <a:buChar char="Ø"/>
            </a:pPr>
            <a:r>
              <a:rPr lang="en-IN" sz="2200" dirty="0" smtClean="0">
                <a:solidFill>
                  <a:srgbClr val="FF0000"/>
                </a:solidFill>
              </a:rPr>
              <a:t>BY CLICKING ON MONTHLY CORPUS YOU MAY VIEW/DOWNLOAD YOUR MONTHLY CONTRIBUTION.</a:t>
            </a:r>
          </a:p>
          <a:p>
            <a:pPr algn="just">
              <a:buFont typeface="Wingdings" pitchFamily="2" charset="2"/>
              <a:buChar char="Ø"/>
            </a:pPr>
            <a:r>
              <a:rPr lang="en-IN" sz="2200" dirty="0" smtClean="0">
                <a:solidFill>
                  <a:srgbClr val="FF0000"/>
                </a:solidFill>
              </a:rPr>
              <a:t>BY CLICKING ON YEARLY CORPUS YOU MAY VIEW/DOWNLOAD YOUR YEARLY ACCOUNT WITH GROWTH.</a:t>
            </a:r>
          </a:p>
          <a:p>
            <a:pPr algn="just">
              <a:buFont typeface="Wingdings" pitchFamily="2" charset="2"/>
              <a:buChar char="Ø"/>
            </a:pPr>
            <a:r>
              <a:rPr lang="en-IN" sz="2200" dirty="0" smtClean="0">
                <a:solidFill>
                  <a:srgbClr val="FF0000"/>
                </a:solidFill>
              </a:rPr>
              <a:t>BY CLICKING ON PRF YOU MAY BE ABLE TO VIEW/DOWNLOAD YOUR FILLED PENSION REGISTRATION FORM WITH NOMINATION(S).</a:t>
            </a:r>
          </a:p>
          <a:p>
            <a:pPr algn="just">
              <a:buFont typeface="Wingdings" pitchFamily="2" charset="2"/>
              <a:buChar char="Ø"/>
            </a:pPr>
            <a:r>
              <a:rPr lang="en-IN" sz="2200" dirty="0" smtClean="0">
                <a:solidFill>
                  <a:srgbClr val="FF0000"/>
                </a:solidFill>
              </a:rPr>
              <a:t>BY CLICKING ON  CERTIFICATE/PRF YOU MAY BE ABLE TO VIEW/DOWNLOAD ANNUITY CERTIFICATE ISSUED BY THE LIC AFTER SETTELMENT OF PENSION DUES AND PENSION REGISTRATION FORM SUBMITTED BY YOU.</a:t>
            </a:r>
          </a:p>
          <a:p>
            <a:pPr algn="just">
              <a:buFont typeface="Wingdings" pitchFamily="2" charset="2"/>
              <a:buChar char="Ø"/>
            </a:pPr>
            <a:r>
              <a:rPr lang="en-IN" sz="2200" dirty="0" smtClean="0">
                <a:solidFill>
                  <a:srgbClr val="FF0000"/>
                </a:solidFill>
              </a:rPr>
              <a:t>BY CLICKING FORM STATUS YOU MAY BE ABLE TO VIEW THE </a:t>
            </a:r>
            <a:r>
              <a:rPr lang="en-IN" sz="2200" dirty="0" smtClean="0">
                <a:solidFill>
                  <a:srgbClr val="FF0000"/>
                </a:solidFill>
              </a:rPr>
              <a:t>STATUS </a:t>
            </a:r>
            <a:r>
              <a:rPr lang="en-IN" sz="2200" dirty="0" smtClean="0">
                <a:solidFill>
                  <a:srgbClr val="FF0000"/>
                </a:solidFill>
              </a:rPr>
              <a:t>OF THE APPLICATION FOR SETTELMENT OF PENSION DUES FILLED ON-LINE  FOR SUBMISSION TO PENSION CELL CO NEW DELHI</a:t>
            </a:r>
            <a:r>
              <a:rPr lang="en-IN" sz="2200" dirty="0" smtClean="0"/>
              <a:t>.</a:t>
            </a:r>
          </a:p>
          <a:p>
            <a:pPr marL="0" indent="0" algn="just">
              <a:buNone/>
            </a:pPr>
            <a:endParaRPr lang="en-IN" sz="2000" dirty="0" smtClean="0"/>
          </a:p>
          <a:p>
            <a:pPr algn="just">
              <a:buFont typeface="Wingdings" pitchFamily="2" charset="2"/>
              <a:buChar char="Ø"/>
            </a:pPr>
            <a:endParaRPr lang="en-IN" sz="2000" dirty="0" smtClean="0"/>
          </a:p>
          <a:p>
            <a:pPr algn="just">
              <a:buFont typeface="Wingdings" pitchFamily="2" charset="2"/>
              <a:buChar char="Ø"/>
            </a:pPr>
            <a:endParaRPr lang="en-IN" sz="2000" dirty="0" smtClean="0"/>
          </a:p>
          <a:p>
            <a:pPr marL="0" indent="0" algn="just">
              <a:buNone/>
            </a:pPr>
            <a:endParaRPr lang="en-IN" sz="2400" dirty="0" smtClean="0"/>
          </a:p>
          <a:p>
            <a:pPr marL="0" indent="0" algn="just">
              <a:buNone/>
            </a:pPr>
            <a:endParaRPr lang="en-IN" dirty="0" smtClean="0"/>
          </a:p>
          <a:p>
            <a:pPr marL="0" indent="0" algn="just">
              <a:buNone/>
            </a:pPr>
            <a:endParaRPr lang="en-IN" dirty="0"/>
          </a:p>
        </p:txBody>
      </p:sp>
    </p:spTree>
    <p:extLst>
      <p:ext uri="{BB962C8B-B14F-4D97-AF65-F5344CB8AC3E}">
        <p14:creationId xmlns:p14="http://schemas.microsoft.com/office/powerpoint/2010/main" val="80682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solidFill>
                  <a:srgbClr val="0070C0"/>
                </a:solidFill>
              </a:rPr>
              <a:t>ON-LINE ACTIVITIES BY EMPLOYEE AFTER LOG-IN TO ACCOUNT</a:t>
            </a:r>
            <a:endParaRPr lang="en-IN" sz="3600" dirty="0">
              <a:solidFill>
                <a:srgbClr val="0070C0"/>
              </a:solidFill>
            </a:endParaRPr>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pPr marL="0" indent="0" algn="just">
              <a:buNone/>
            </a:pPr>
            <a:r>
              <a:rPr lang="en-IN" sz="1900" dirty="0" smtClean="0"/>
              <a:t>     </a:t>
            </a:r>
            <a:r>
              <a:rPr lang="en-IN" sz="2400" b="1" i="1" dirty="0" smtClean="0">
                <a:solidFill>
                  <a:srgbClr val="92D050"/>
                </a:solidFill>
              </a:rPr>
              <a:t>The employee can do the following activities through his/her log-in account.    </a:t>
            </a:r>
          </a:p>
          <a:p>
            <a:pPr algn="just">
              <a:buFont typeface="Wingdings" pitchFamily="2" charset="2"/>
              <a:buChar char="Ø"/>
            </a:pPr>
            <a:r>
              <a:rPr lang="en-IN" sz="2000" dirty="0" smtClean="0">
                <a:solidFill>
                  <a:srgbClr val="FF0000"/>
                </a:solidFill>
              </a:rPr>
              <a:t>Employee may be able to up-date his/her Mobile </a:t>
            </a:r>
            <a:r>
              <a:rPr lang="en-IN" sz="2000" dirty="0">
                <a:solidFill>
                  <a:srgbClr val="FF0000"/>
                </a:solidFill>
              </a:rPr>
              <a:t>N</a:t>
            </a:r>
            <a:r>
              <a:rPr lang="en-IN" sz="2000" dirty="0" smtClean="0">
                <a:solidFill>
                  <a:srgbClr val="FF0000"/>
                </a:solidFill>
              </a:rPr>
              <a:t>umber, E-mail id and address for correspondence at any point of time  in  his/her profile.</a:t>
            </a:r>
          </a:p>
          <a:p>
            <a:pPr algn="just">
              <a:buFont typeface="Wingdings" pitchFamily="2" charset="2"/>
              <a:buChar char="Ø"/>
            </a:pPr>
            <a:r>
              <a:rPr lang="en-IN" sz="2000" dirty="0" smtClean="0">
                <a:solidFill>
                  <a:srgbClr val="FF0000"/>
                </a:solidFill>
              </a:rPr>
              <a:t>On clicking Annuity </a:t>
            </a:r>
            <a:r>
              <a:rPr lang="en-IN" sz="2000" dirty="0">
                <a:solidFill>
                  <a:srgbClr val="FF0000"/>
                </a:solidFill>
              </a:rPr>
              <a:t>F</a:t>
            </a:r>
            <a:r>
              <a:rPr lang="en-IN" sz="2000" dirty="0" smtClean="0">
                <a:solidFill>
                  <a:srgbClr val="FF0000"/>
                </a:solidFill>
              </a:rPr>
              <a:t>orm employee may be able to fill Annuity </a:t>
            </a:r>
            <a:r>
              <a:rPr lang="en-IN" sz="2000" dirty="0">
                <a:solidFill>
                  <a:srgbClr val="FF0000"/>
                </a:solidFill>
              </a:rPr>
              <a:t>P</a:t>
            </a:r>
            <a:r>
              <a:rPr lang="en-IN" sz="2000" dirty="0" smtClean="0">
                <a:solidFill>
                  <a:srgbClr val="FF0000"/>
                </a:solidFill>
              </a:rPr>
              <a:t>urchase </a:t>
            </a:r>
            <a:r>
              <a:rPr lang="en-IN" sz="2000" dirty="0">
                <a:solidFill>
                  <a:srgbClr val="FF0000"/>
                </a:solidFill>
              </a:rPr>
              <a:t>F</a:t>
            </a:r>
            <a:r>
              <a:rPr lang="en-IN" sz="2000" dirty="0" smtClean="0">
                <a:solidFill>
                  <a:srgbClr val="FF0000"/>
                </a:solidFill>
              </a:rPr>
              <a:t>orms, in case you belongs to the category of 1, 2 and 4(i) as mentioned in opened list of annuity form. </a:t>
            </a:r>
          </a:p>
          <a:p>
            <a:pPr algn="just">
              <a:buFont typeface="Wingdings" pitchFamily="2" charset="2"/>
              <a:buChar char="Ø"/>
            </a:pPr>
            <a:r>
              <a:rPr lang="en-IN" sz="2000" dirty="0" smtClean="0">
                <a:solidFill>
                  <a:srgbClr val="FF0000"/>
                </a:solidFill>
              </a:rPr>
              <a:t>These forms can be filled on-line only because the forms are restricted to the requirements of LIC and option of pension and commutation chosen by the employee just to help him/her . </a:t>
            </a:r>
            <a:endParaRPr lang="en-IN" sz="2000" dirty="0">
              <a:solidFill>
                <a:srgbClr val="FF0000"/>
              </a:solidFill>
            </a:endParaRPr>
          </a:p>
          <a:p>
            <a:pPr algn="just">
              <a:buFont typeface="Wingdings" pitchFamily="2" charset="2"/>
              <a:buChar char="Ø"/>
            </a:pPr>
            <a:r>
              <a:rPr lang="en-IN" sz="2000" dirty="0" smtClean="0">
                <a:solidFill>
                  <a:srgbClr val="FF0000"/>
                </a:solidFill>
              </a:rPr>
              <a:t>At the time of filling the form you must have following information with you and follow instructions for filling on-line annuity forms.</a:t>
            </a:r>
          </a:p>
          <a:p>
            <a:pPr marL="457200" indent="-457200" algn="just">
              <a:buFont typeface="+mj-lt"/>
              <a:buAutoNum type="arabicPeriod"/>
            </a:pPr>
            <a:r>
              <a:rPr lang="en-IN" sz="2000" dirty="0">
                <a:solidFill>
                  <a:srgbClr val="FF0000"/>
                </a:solidFill>
              </a:rPr>
              <a:t>Y</a:t>
            </a:r>
            <a:r>
              <a:rPr lang="en-IN" sz="2000" dirty="0" smtClean="0">
                <a:solidFill>
                  <a:srgbClr val="FF0000"/>
                </a:solidFill>
              </a:rPr>
              <a:t>our pan number</a:t>
            </a:r>
          </a:p>
          <a:p>
            <a:pPr marL="457200" indent="-457200" algn="just">
              <a:buFont typeface="+mj-lt"/>
              <a:buAutoNum type="arabicPeriod"/>
            </a:pPr>
            <a:r>
              <a:rPr lang="en-IN" sz="2000" dirty="0">
                <a:solidFill>
                  <a:srgbClr val="FF0000"/>
                </a:solidFill>
              </a:rPr>
              <a:t>Y</a:t>
            </a:r>
            <a:r>
              <a:rPr lang="en-IN" sz="2000" dirty="0" smtClean="0">
                <a:solidFill>
                  <a:srgbClr val="FF0000"/>
                </a:solidFill>
              </a:rPr>
              <a:t>our bank account details</a:t>
            </a:r>
          </a:p>
          <a:p>
            <a:pPr marL="457200" indent="-457200" algn="just">
              <a:buFont typeface="+mj-lt"/>
              <a:buAutoNum type="arabicPeriod"/>
            </a:pPr>
            <a:r>
              <a:rPr lang="en-IN" sz="2000" dirty="0" smtClean="0">
                <a:solidFill>
                  <a:srgbClr val="FF0000"/>
                </a:solidFill>
              </a:rPr>
              <a:t>Date of Birth (DOB) and address of your wife/husband (spouse) in case chosen joint life</a:t>
            </a:r>
          </a:p>
          <a:p>
            <a:pPr marL="457200" indent="-457200" algn="just">
              <a:buFont typeface="+mj-lt"/>
              <a:buAutoNum type="arabicPeriod"/>
            </a:pPr>
            <a:r>
              <a:rPr lang="en-IN" sz="2000" dirty="0" smtClean="0">
                <a:solidFill>
                  <a:srgbClr val="FF0000"/>
                </a:solidFill>
              </a:rPr>
              <a:t>DOB and address of nominee(s). </a:t>
            </a:r>
          </a:p>
          <a:p>
            <a:pPr algn="just">
              <a:buFont typeface="Wingdings" pitchFamily="2" charset="2"/>
              <a:buChar char="Ø"/>
            </a:pPr>
            <a:endParaRPr lang="en-IN" sz="2000" dirty="0">
              <a:solidFill>
                <a:srgbClr val="FF0000"/>
              </a:solidFill>
            </a:endParaRPr>
          </a:p>
        </p:txBody>
      </p:sp>
    </p:spTree>
    <p:extLst>
      <p:ext uri="{BB962C8B-B14F-4D97-AF65-F5344CB8AC3E}">
        <p14:creationId xmlns:p14="http://schemas.microsoft.com/office/powerpoint/2010/main" val="766155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25000" lnSpcReduction="20000"/>
          </a:bodyPr>
          <a:lstStyle/>
          <a:p>
            <a:pPr algn="just">
              <a:buFont typeface="Wingdings" pitchFamily="2" charset="2"/>
              <a:buChar char="Ø"/>
            </a:pPr>
            <a:r>
              <a:rPr lang="en-IN" sz="9600" dirty="0" smtClean="0">
                <a:solidFill>
                  <a:srgbClr val="FF0000"/>
                </a:solidFill>
              </a:rPr>
              <a:t>Fill the form page wise as per the required information in specified place and click “NEXT” for moving to the another page. After filling all the pages of the form take a preview and after satisfaction click “SAVE” for submission. Take a print out of the submitted application by clicking “PRINT” option and put your signature at all mentioned places. As soon as the applicant took the printout of the filled application, the status of the application will be pending which can be viewed on clicking “FORM STATUS”. </a:t>
            </a:r>
            <a:r>
              <a:rPr lang="en-IN" sz="9600" b="1" dirty="0" smtClean="0">
                <a:solidFill>
                  <a:srgbClr val="FF0000"/>
                </a:solidFill>
              </a:rPr>
              <a:t>The signed application along with required documents may be sent to the </a:t>
            </a:r>
            <a:r>
              <a:rPr lang="en-IN" sz="9600" b="1" dirty="0">
                <a:solidFill>
                  <a:srgbClr val="FF0000"/>
                </a:solidFill>
              </a:rPr>
              <a:t>S</a:t>
            </a:r>
            <a:r>
              <a:rPr lang="en-IN" sz="9600" b="1" dirty="0" smtClean="0">
                <a:solidFill>
                  <a:srgbClr val="FF0000"/>
                </a:solidFill>
              </a:rPr>
              <a:t>ecy. Pension Trust, CWC, CO, New </a:t>
            </a:r>
            <a:r>
              <a:rPr lang="en-IN" sz="9600" b="1" dirty="0">
                <a:solidFill>
                  <a:srgbClr val="FF0000"/>
                </a:solidFill>
              </a:rPr>
              <a:t>D</a:t>
            </a:r>
            <a:r>
              <a:rPr lang="en-IN" sz="9600" b="1" dirty="0" smtClean="0">
                <a:solidFill>
                  <a:srgbClr val="FF0000"/>
                </a:solidFill>
              </a:rPr>
              <a:t>elhi through your concerned RO/CC</a:t>
            </a:r>
            <a:r>
              <a:rPr lang="en-IN" sz="9600" dirty="0" smtClean="0">
                <a:solidFill>
                  <a:srgbClr val="FF0000"/>
                </a:solidFill>
              </a:rPr>
              <a:t>.</a:t>
            </a:r>
          </a:p>
          <a:p>
            <a:pPr algn="just">
              <a:buFont typeface="Wingdings" pitchFamily="2" charset="2"/>
              <a:buChar char="Ø"/>
            </a:pPr>
            <a:r>
              <a:rPr lang="en-IN" sz="9600" b="1" dirty="0" smtClean="0">
                <a:solidFill>
                  <a:srgbClr val="FF0000"/>
                </a:solidFill>
              </a:rPr>
              <a:t>In case if a member/employee expires during the service period and his/her spouse want pension then his/her name should be mentioned in nomination list with 100% share. In such case(s) the form at 4(i) will open for on-line filling. </a:t>
            </a:r>
            <a:r>
              <a:rPr lang="en-IN" sz="9600" dirty="0" smtClean="0">
                <a:solidFill>
                  <a:srgbClr val="FF0000"/>
                </a:solidFill>
              </a:rPr>
              <a:t>The procedure for on-line filling such forms will be as mentioned above.</a:t>
            </a:r>
          </a:p>
        </p:txBody>
      </p:sp>
    </p:spTree>
    <p:extLst>
      <p:ext uri="{BB962C8B-B14F-4D97-AF65-F5344CB8AC3E}">
        <p14:creationId xmlns:p14="http://schemas.microsoft.com/office/powerpoint/2010/main" val="361810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0000" lnSpcReduction="20000"/>
          </a:bodyPr>
          <a:lstStyle/>
          <a:p>
            <a:pPr algn="just">
              <a:buFont typeface="Wingdings" pitchFamily="2" charset="2"/>
              <a:buChar char="Ø"/>
            </a:pPr>
            <a:r>
              <a:rPr lang="en-IN" dirty="0">
                <a:solidFill>
                  <a:srgbClr val="FF0000"/>
                </a:solidFill>
              </a:rPr>
              <a:t>Otherwise  all the nominees may claim for withdrawal of accumulated pension fund by clicking 4(ii). This form is available in PDF document format which will be filled off-line by each nominee separately and submit to the Secy. Pension Trust, CWC, CO, New Delhi through the concerned RO/CC along with attached documents as mentioned in the form. </a:t>
            </a:r>
            <a:endParaRPr lang="en-IN" dirty="0" smtClean="0">
              <a:solidFill>
                <a:srgbClr val="FF0000"/>
              </a:solidFill>
            </a:endParaRPr>
          </a:p>
          <a:p>
            <a:pPr algn="just">
              <a:buFont typeface="Wingdings" pitchFamily="2" charset="2"/>
              <a:buChar char="Ø"/>
            </a:pPr>
            <a:r>
              <a:rPr lang="en-IN" dirty="0" smtClean="0">
                <a:solidFill>
                  <a:srgbClr val="FF0000"/>
                </a:solidFill>
              </a:rPr>
              <a:t>The Employees/Members belong to the 3(i), 3(ii) and 3(iii) of the opened list after clicking Annuity </a:t>
            </a:r>
            <a:r>
              <a:rPr lang="en-IN" dirty="0">
                <a:solidFill>
                  <a:srgbClr val="FF0000"/>
                </a:solidFill>
              </a:rPr>
              <a:t>F</a:t>
            </a:r>
            <a:r>
              <a:rPr lang="en-IN" dirty="0" smtClean="0">
                <a:solidFill>
                  <a:srgbClr val="FF0000"/>
                </a:solidFill>
              </a:rPr>
              <a:t>orm may fill the forms off-line by downloading the PDF formats of the forms. These filled-in forms may be submitted to the secy. Pension Trust, CWC, CO </a:t>
            </a:r>
            <a:r>
              <a:rPr lang="en-IN" dirty="0">
                <a:solidFill>
                  <a:srgbClr val="FF0000"/>
                </a:solidFill>
              </a:rPr>
              <a:t>N</a:t>
            </a:r>
            <a:r>
              <a:rPr lang="en-IN" dirty="0" smtClean="0">
                <a:solidFill>
                  <a:srgbClr val="FF0000"/>
                </a:solidFill>
              </a:rPr>
              <a:t>ew </a:t>
            </a:r>
            <a:r>
              <a:rPr lang="en-IN" dirty="0">
                <a:solidFill>
                  <a:srgbClr val="FF0000"/>
                </a:solidFill>
              </a:rPr>
              <a:t>D</a:t>
            </a:r>
            <a:r>
              <a:rPr lang="en-IN" dirty="0" smtClean="0">
                <a:solidFill>
                  <a:srgbClr val="FF0000"/>
                </a:solidFill>
              </a:rPr>
              <a:t>elhi along with required documents by following the instructions</a:t>
            </a:r>
            <a:r>
              <a:rPr lang="en-IN" dirty="0">
                <a:solidFill>
                  <a:srgbClr val="FF0000"/>
                </a:solidFill>
              </a:rPr>
              <a:t> </a:t>
            </a:r>
            <a:r>
              <a:rPr lang="en-IN" dirty="0" smtClean="0">
                <a:solidFill>
                  <a:srgbClr val="FF0000"/>
                </a:solidFill>
              </a:rPr>
              <a:t>mentioned in the Form.</a:t>
            </a:r>
          </a:p>
          <a:p>
            <a:pPr algn="just">
              <a:buFont typeface="Wingdings" pitchFamily="2" charset="2"/>
              <a:buChar char="Ø"/>
            </a:pPr>
            <a:r>
              <a:rPr lang="en-IN" dirty="0" smtClean="0">
                <a:solidFill>
                  <a:srgbClr val="FF0000"/>
                </a:solidFill>
              </a:rPr>
              <a:t>The Annuitant/Pensioner will have to submit Existence/Living certificate directly to LIC under intimation to the Secy. Pension Trust, CWC, CO, New </a:t>
            </a:r>
            <a:r>
              <a:rPr lang="en-IN" dirty="0">
                <a:solidFill>
                  <a:srgbClr val="FF0000"/>
                </a:solidFill>
              </a:rPr>
              <a:t>D</a:t>
            </a:r>
            <a:r>
              <a:rPr lang="en-IN" dirty="0" smtClean="0">
                <a:solidFill>
                  <a:srgbClr val="FF0000"/>
                </a:solidFill>
              </a:rPr>
              <a:t>elhi. This form is available in PDF format document at point </a:t>
            </a:r>
            <a:r>
              <a:rPr lang="en-IN" dirty="0">
                <a:solidFill>
                  <a:srgbClr val="FF0000"/>
                </a:solidFill>
              </a:rPr>
              <a:t>N</a:t>
            </a:r>
            <a:r>
              <a:rPr lang="en-IN" dirty="0" smtClean="0">
                <a:solidFill>
                  <a:srgbClr val="FF0000"/>
                </a:solidFill>
              </a:rPr>
              <a:t>o.5 of the opened list of Annuity </a:t>
            </a:r>
            <a:r>
              <a:rPr lang="en-IN" dirty="0">
                <a:solidFill>
                  <a:srgbClr val="FF0000"/>
                </a:solidFill>
              </a:rPr>
              <a:t>F</a:t>
            </a:r>
            <a:r>
              <a:rPr lang="en-IN" dirty="0" smtClean="0">
                <a:solidFill>
                  <a:srgbClr val="FF0000"/>
                </a:solidFill>
              </a:rPr>
              <a:t>orm. The Annuitant/Pensioner who chosen for life annuity without return of Capital/Purchase price has to submit this Certificate annually and those who opted for return of Purchase price/Capital  after every five years. </a:t>
            </a:r>
          </a:p>
          <a:p>
            <a:pPr algn="just">
              <a:buFont typeface="Wingdings" pitchFamily="2" charset="2"/>
              <a:buChar char="Ø"/>
            </a:pPr>
            <a:r>
              <a:rPr lang="en-IN" b="1" i="1" dirty="0" smtClean="0">
                <a:solidFill>
                  <a:srgbClr val="FF0000"/>
                </a:solidFill>
              </a:rPr>
              <a:t>All the employees who left the Corporation must visit his/her account regularly for up-dating him/herself regarding Pension.</a:t>
            </a:r>
            <a:endParaRPr lang="en-IN" b="1" i="1" dirty="0">
              <a:solidFill>
                <a:srgbClr val="FF0000"/>
              </a:solidFill>
            </a:endParaRPr>
          </a:p>
        </p:txBody>
      </p:sp>
    </p:spTree>
    <p:extLst>
      <p:ext uri="{BB962C8B-B14F-4D97-AF65-F5344CB8AC3E}">
        <p14:creationId xmlns:p14="http://schemas.microsoft.com/office/powerpoint/2010/main" val="3557257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fontScale="70000" lnSpcReduction="20000"/>
          </a:bodyPr>
          <a:lstStyle/>
          <a:p>
            <a:pPr algn="just">
              <a:buFont typeface="Wingdings" pitchFamily="2" charset="2"/>
              <a:buChar char="Ø"/>
            </a:pPr>
            <a:r>
              <a:rPr lang="en-IN" dirty="0" smtClean="0">
                <a:solidFill>
                  <a:srgbClr val="FF0000"/>
                </a:solidFill>
              </a:rPr>
              <a:t> </a:t>
            </a:r>
            <a:r>
              <a:rPr lang="en-IN" b="1" i="1" dirty="0" smtClean="0">
                <a:solidFill>
                  <a:srgbClr val="FF0000"/>
                </a:solidFill>
              </a:rPr>
              <a:t>After the death of the Annuitant/Pensioner the forms for change of annuity in case of joint life option and claim of Purchase Price/Capital to be filled off-line by the joint life partner or nominees as the case may be, are available at point no.6 of the opened list after clicking Annuity </a:t>
            </a:r>
            <a:r>
              <a:rPr lang="en-IN" b="1" i="1" dirty="0">
                <a:solidFill>
                  <a:srgbClr val="FF0000"/>
                </a:solidFill>
              </a:rPr>
              <a:t>F</a:t>
            </a:r>
            <a:r>
              <a:rPr lang="en-IN" b="1" i="1" dirty="0" smtClean="0">
                <a:solidFill>
                  <a:srgbClr val="FF0000"/>
                </a:solidFill>
              </a:rPr>
              <a:t>orm with all instructions and covering letter.</a:t>
            </a:r>
          </a:p>
          <a:p>
            <a:pPr algn="just">
              <a:buFont typeface="Wingdings" pitchFamily="2" charset="2"/>
              <a:buChar char="Ø"/>
            </a:pPr>
            <a:r>
              <a:rPr lang="en-IN" dirty="0" smtClean="0"/>
              <a:t> </a:t>
            </a:r>
            <a:r>
              <a:rPr lang="en-IN" sz="3400" b="1" i="1" dirty="0" smtClean="0">
                <a:solidFill>
                  <a:srgbClr val="00B050"/>
                </a:solidFill>
              </a:rPr>
              <a:t>The  following PDF formats for claim of settlement of pension dues, Existence </a:t>
            </a:r>
            <a:r>
              <a:rPr lang="en-IN" sz="3400" b="1" i="1" dirty="0">
                <a:solidFill>
                  <a:srgbClr val="00B050"/>
                </a:solidFill>
              </a:rPr>
              <a:t>C</a:t>
            </a:r>
            <a:r>
              <a:rPr lang="en-IN" sz="3400" b="1" i="1" dirty="0" smtClean="0">
                <a:solidFill>
                  <a:srgbClr val="00B050"/>
                </a:solidFill>
              </a:rPr>
              <a:t>ertificate and claim forms after the death of the Annuitant/Pensioner are also available at notice board of the site.</a:t>
            </a:r>
          </a:p>
          <a:p>
            <a:pPr marL="514350" indent="-514350" algn="just">
              <a:buFont typeface="+mj-lt"/>
              <a:buAutoNum type="arabicPeriod"/>
            </a:pPr>
            <a:r>
              <a:rPr lang="en-IN" dirty="0" smtClean="0">
                <a:solidFill>
                  <a:srgbClr val="002060"/>
                </a:solidFill>
              </a:rPr>
              <a:t> Resigned and joining another PSU having the approved defined contribution superannuation scheme,</a:t>
            </a:r>
          </a:p>
          <a:p>
            <a:pPr marL="514350" indent="-514350" algn="just">
              <a:buFont typeface="+mj-lt"/>
              <a:buAutoNum type="arabicPeriod"/>
            </a:pPr>
            <a:r>
              <a:rPr lang="en-IN" dirty="0" smtClean="0">
                <a:solidFill>
                  <a:srgbClr val="002060"/>
                </a:solidFill>
              </a:rPr>
              <a:t>Resigned and joined the organisation having no such approved scheme </a:t>
            </a:r>
          </a:p>
          <a:p>
            <a:pPr marL="514350" indent="-514350" algn="just">
              <a:buFont typeface="+mj-lt"/>
              <a:buAutoNum type="arabicPeriod"/>
            </a:pPr>
            <a:r>
              <a:rPr lang="en-IN" dirty="0" smtClean="0">
                <a:solidFill>
                  <a:srgbClr val="002060"/>
                </a:solidFill>
              </a:rPr>
              <a:t> Resigned before completing 15 years of service and not joined any organization</a:t>
            </a:r>
          </a:p>
          <a:p>
            <a:pPr marL="514350" indent="-514350" algn="just">
              <a:buFont typeface="+mj-lt"/>
              <a:buAutoNum type="arabicPeriod"/>
            </a:pPr>
            <a:r>
              <a:rPr lang="en-IN" dirty="0" smtClean="0">
                <a:solidFill>
                  <a:srgbClr val="002060"/>
                </a:solidFill>
              </a:rPr>
              <a:t>Expired during service and nominee(s) want 100% withdrawal of accumulated pension fund.</a:t>
            </a:r>
          </a:p>
          <a:p>
            <a:pPr marL="514350" indent="-514350" algn="just">
              <a:buFont typeface="+mj-lt"/>
              <a:buAutoNum type="arabicPeriod"/>
            </a:pPr>
            <a:r>
              <a:rPr lang="en-IN" dirty="0" smtClean="0">
                <a:solidFill>
                  <a:srgbClr val="002060"/>
                </a:solidFill>
              </a:rPr>
              <a:t>Existence/Living certificate</a:t>
            </a:r>
          </a:p>
          <a:p>
            <a:pPr marL="514350" indent="-514350" algn="just">
              <a:buFont typeface="+mj-lt"/>
              <a:buAutoNum type="arabicPeriod"/>
            </a:pPr>
            <a:r>
              <a:rPr lang="en-IN" dirty="0" smtClean="0">
                <a:solidFill>
                  <a:srgbClr val="002060"/>
                </a:solidFill>
              </a:rPr>
              <a:t>Claim form after the death of Annuitant/Pensioner.  </a:t>
            </a:r>
          </a:p>
          <a:p>
            <a:pPr marL="514350" indent="-514350" algn="just">
              <a:buFont typeface="+mj-lt"/>
              <a:buAutoNum type="arabicPeriod"/>
            </a:pPr>
            <a:endParaRPr lang="en-IN" dirty="0">
              <a:solidFill>
                <a:srgbClr val="002060"/>
              </a:solidFill>
            </a:endParaRPr>
          </a:p>
        </p:txBody>
      </p:sp>
    </p:spTree>
    <p:extLst>
      <p:ext uri="{BB962C8B-B14F-4D97-AF65-F5344CB8AC3E}">
        <p14:creationId xmlns:p14="http://schemas.microsoft.com/office/powerpoint/2010/main" val="1546710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1154</Words>
  <Application>Microsoft Office PowerPoint</Application>
  <PresentationFormat>On-screen Show (4:3)</PresentationFormat>
  <Paragraphs>68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EMPLOYEE USER  MANUAL</vt:lpstr>
      <vt:lpstr> EMPLOYEE REGISTRATION AND  LOG-IN</vt:lpstr>
      <vt:lpstr>FORGOT OR LOST THE PASSWORD</vt:lpstr>
      <vt:lpstr>ACCESSIBLE INFORMATIONS OF YOUR ACCOUNTS</vt:lpstr>
      <vt:lpstr>ON-LINE ACTIVITIES BY EMPLOYEE AFTER LOG-IN TO ACCOUNT</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OF EMPLOYEE REGISTRATION AND LOG-IN</dc:title>
  <dc:creator>DEEPAK JAIN</dc:creator>
  <cp:lastModifiedBy>DEEPAK JAIN</cp:lastModifiedBy>
  <cp:revision>40</cp:revision>
  <cp:lastPrinted>2016-06-24T10:35:36Z</cp:lastPrinted>
  <dcterms:created xsi:type="dcterms:W3CDTF">2006-08-16T00:00:00Z</dcterms:created>
  <dcterms:modified xsi:type="dcterms:W3CDTF">2016-08-01T04:40:10Z</dcterms:modified>
</cp:coreProperties>
</file>